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5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A33D-856B-4D74-9496-A38047545A5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2790-E2EA-4420-A04F-D5F1E407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jigsawplanet.com/?rc=play&amp;pid=299d8a7b868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apple.qrcode.reader&amp;hl=en_US" TargetMode="External"/><Relationship Id="rId2" Type="http://schemas.openxmlformats.org/officeDocument/2006/relationships/hyperlink" Target="https://learningapps.org/display?v=pqm01dv5t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cionica.rs/" TargetMode="External"/><Relationship Id="rId5" Type="http://schemas.openxmlformats.org/officeDocument/2006/relationships/hyperlink" Target="https://www.jigsawplanet.com/?rc=play&amp;pid=299d8a7b8681" TargetMode="External"/><Relationship Id="rId4" Type="http://schemas.openxmlformats.org/officeDocument/2006/relationships/hyperlink" Target="https://view.genial.ly/5eb6f6ef639bfa0d0fdc32db/game-breakout-matematichka-pustolovina-konachna-verzi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ingapps.org/display?v=pqm01dv5t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ew.genial.ly/5eb6f6ef639bfa0d0fdc32db/game-breakout-matematichka-pustolovina-konachna-verz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058" y="83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Магија је у рукама наставника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262" y="1404861"/>
            <a:ext cx="1326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Материјал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28" y="2514600"/>
            <a:ext cx="460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Радмила Шоргић, одељењски старешина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II-4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406" y="2944958"/>
            <a:ext cx="467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ОШ „Бошко Палковљевић Пинки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Батајница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Osnovna škola &quot;Boško Palkovljević Pinki&quot; - Batajnica (Zemu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9" y="3581400"/>
            <a:ext cx="6241813" cy="31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ikovi sa kartama uz pomoć matemat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76" y="4253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73170"/>
              </p:ext>
            </p:extLst>
          </p:nvPr>
        </p:nvGraphicFramePr>
        <p:xfrm>
          <a:off x="381000" y="457200"/>
          <a:ext cx="8229600" cy="6099048"/>
        </p:xfrm>
        <a:graphic>
          <a:graphicData uri="http://schemas.openxmlformats.org/drawingml/2006/table">
            <a:tbl>
              <a:tblPr firstRow="1" firstCol="1" bandRow="1"/>
              <a:tblGrid>
                <a:gridCol w="990600"/>
                <a:gridCol w="4495800"/>
                <a:gridCol w="2743200"/>
              </a:tblGrid>
              <a:tr h="5638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Карта коју су добили на самом почетку је њихова карта за повратак, али на њој нема бројева испод бар-кода. Како би успели да је чекирају, морају попунити све бројеве који се крије у свакој мисији</a:t>
                      </a: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Након завршетка свих мисија и унетих бројева, кликом на код са десне стране карте проверавају да ли су успели да унесу исправне бројеве.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Овако ће изгледати бар-код скенирањем/очитавањем.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Скенирају други код и започињу пустоловину.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Попуњавају бројеве испод бар-кода и скенирају код </a:t>
                      </a: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авионској карти.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1" descr="C:\Users\Radmila&amp;Jelena\Desktop\Konkur Magija je u rukama nastavnika\авионска картааа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4067519" cy="21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32" y="1371600"/>
            <a:ext cx="3286125" cy="131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6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13533"/>
              </p:ext>
            </p:extLst>
          </p:nvPr>
        </p:nvGraphicFramePr>
        <p:xfrm>
          <a:off x="381000" y="457200"/>
          <a:ext cx="8229600" cy="6096000"/>
        </p:xfrm>
        <a:graphic>
          <a:graphicData uri="http://schemas.openxmlformats.org/drawingml/2006/table">
            <a:tbl>
              <a:tblPr firstRow="1" firstCol="1" bandRow="1"/>
              <a:tblGrid>
                <a:gridCol w="990600"/>
                <a:gridCol w="4495800"/>
                <a:gridCol w="2743200"/>
              </a:tblGrid>
              <a:tr h="6096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Завршни део часа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Разговор о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мисијама и задацима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су се вратили кући. Сада су добили задатак за размишљање  путем скајпа. Да би открили какав је задатак у питању, морају прво да сложе пузле, а затим да реше задатак. Пузле су креиране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 помоћ апликације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Ј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igsawplanet.com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https://www.jigsawplanet.com/?rc=play&amp;pid=299d8a7b8681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Разговор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 ученицима о мисијама и задацима, о томе како им се допала пустоловина, какве су биле занимљивости, какви су били зааци, да ли су имали </a:t>
                      </a: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потешкоћа.</a:t>
                      </a:r>
                      <a:endParaRPr lang="sr-Cyrl-RS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Састављају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пузле и решавају задатак.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Разговарамо о пустоловини и о задацима који су </a:t>
                      </a: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 нашли у мисијама.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1403"/>
            <a:ext cx="3886200" cy="34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42000"/>
              </p:ext>
            </p:extLst>
          </p:nvPr>
        </p:nvGraphicFramePr>
        <p:xfrm>
          <a:off x="228600" y="1524000"/>
          <a:ext cx="8229599" cy="4319281"/>
        </p:xfrm>
        <a:graphic>
          <a:graphicData uri="http://schemas.openxmlformats.org/drawingml/2006/table">
            <a:tbl>
              <a:tblPr/>
              <a:tblGrid>
                <a:gridCol w="1864890"/>
                <a:gridCol w="3320083"/>
                <a:gridCol w="1344693"/>
                <a:gridCol w="66242"/>
                <a:gridCol w="821095"/>
                <a:gridCol w="812596"/>
              </a:tblGrid>
              <a:tr h="377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1. Школа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ОШ „Бошко Палковљевић Пинки“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82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Место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Батајница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2. Наставник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(име и презиме)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Радмила Шоргић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3. Предмет: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Математика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82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Разред</a:t>
                      </a:r>
                      <a:r>
                        <a:rPr lang="sr-Latn-RS" sz="1200" b="1" kern="12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="1" kern="1200" baseline="-250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II-4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D5FF"/>
                    </a:solidFill>
                  </a:tcPr>
                </a:tc>
              </a:tr>
              <a:tr h="588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4. Наставна тема - модул: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Бројеви до 100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5. Наставна јединица: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Множење и дељење, утврђивање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6. Тип часа: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Утврђивање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7. Облици рада: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Групни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8. Наставне методе: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Метода усменог излагања, метода разговора, метода демонстрације, хеуристичка метода, метода илустрације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4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9. Наставна средства: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Уџбеник Математика 3. и  4. део, Наставни листови, Genial.ly, мултимедијални ПДФ уџбеник, рачунар, апликацију QR </a:t>
                      </a:r>
                      <a:r>
                        <a:rPr lang="sr-Latn-R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Scanner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LearningApp,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Јigsawplanet.com, разгледница, авионска карта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9258"/>
            <a:ext cx="11430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68" y="0"/>
            <a:ext cx="110707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45968"/>
              </p:ext>
            </p:extLst>
          </p:nvPr>
        </p:nvGraphicFramePr>
        <p:xfrm>
          <a:off x="228600" y="762000"/>
          <a:ext cx="8763000" cy="5867400"/>
        </p:xfrm>
        <a:graphic>
          <a:graphicData uri="http://schemas.openxmlformats.org/drawingml/2006/table">
            <a:tbl>
              <a:tblPr/>
              <a:tblGrid>
                <a:gridCol w="1922602"/>
                <a:gridCol w="6840398"/>
              </a:tblGrid>
              <a:tr h="586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10. Циљ часа: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5" marR="44985" marT="6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утврђивање знања о рачунској операцији - множењу, знак пута, развијање памћења, закључивања и логичког мишљења, прецизности и истрајности у раду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множењу бројевима 0, 1, 2,  5, 6, 7, 8, 9 и 10 и усвајање таблице множења бројевима 0, 1, 2, 5, 6, 7, 8, 9 и 10, развијање памћења, закључивања и логичког мишљења, прецизности и истрајности у раду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својству замене места чинилаца, развијање памћења, закључивања и логичког мишљења, упорности и прецизности у раду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односима за толико већи и толико пута већи број, развијање памћења, закључивања, логичког мишљења, упорности и прецизности у раду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поступку израчунавања вредности бројевног израза са две операције, множењем и сабирањем (дистрибутивност множења у односу на сабирање), развијање мишљења, запажања и самосталног извођења закључака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поступку израчунавања вредности бројевног израза са две операције, множењем и одузимањем (дистрибутивност множења у односу на одузимање), развијање мишљења, запажања и самосталног извођења закључака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множењу бројевима 0, 1, 2, 3, 4, 5, 6, 7, 8, 9 и 10 и примена знања у решавању текстуалних/проблемских задатака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поступку множења једноцифреног броја и десетице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поступку множења двоцифреног броја једноцифреним бројем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утврђивање знања о једном од основних закона множења – здруживању чинилаца (асоцијативност)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утврђивање знања о поступку израчунавања вредности израза са две рачунске радње и редоследу рачунских радњи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рачунској операцији – дељењу, знак подељено, развијање памћења, закључивања и логичког мишљења и истрајности у раду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утврђивање знања о дељењу и решавање текстуалних задатака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утврђивање знања о односима за толико мањи и толико пута мањи број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32" marR="30832" marT="6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29004"/>
            <a:ext cx="797821" cy="128062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4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4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55714"/>
              </p:ext>
            </p:extLst>
          </p:nvPr>
        </p:nvGraphicFramePr>
        <p:xfrm>
          <a:off x="304800" y="838200"/>
          <a:ext cx="8229600" cy="4572000"/>
        </p:xfrm>
        <a:graphic>
          <a:graphicData uri="http://schemas.openxmlformats.org/drawingml/2006/table">
            <a:tbl>
              <a:tblPr/>
              <a:tblGrid>
                <a:gridCol w="1805574"/>
                <a:gridCol w="6424026"/>
              </a:tblGrid>
              <a:tr h="457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11. Исходи: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 на крају часа уме да: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усмено множи бројевима 0, 1, 2,  5, 6, 7, 8, 9 и 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правилно замени места чиниоцима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одреди број који је за толико већи и број који је толико пута већи од неког броја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множи збир једноцифреним бројем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множи разлику једноцифреним бројем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решава текстуалне задатке са две операције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усмено множи једноцифрени број и десетицу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усмено множи двоцифрени број једноцифреним бројем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примени замену места и здруживање чинилаца ради лакшег рачунања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израчуна вредност бројевног израза са највише две операције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користи појмове дељеник, делилац, количник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усмено дели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усмено множи и дели у оквиру прве стотине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дели једноцифрене и двоцифрене бројеве једноцифреним бројем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решава текстуалне задатке са дељењем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одреди којим бројем су дељиви дати бројеви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одреди за толико мањи и толико пута мањи број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израчуна број који је за толико мањи и толико пута мањи од датог броја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правилно дели када је делилац број 1, 2, 3, 4, 5, 6, 7, 8, 9, 10 и када је дељеник број 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3873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46" y="152400"/>
            <a:ext cx="114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14273"/>
              </p:ext>
            </p:extLst>
          </p:nvPr>
        </p:nvGraphicFramePr>
        <p:xfrm>
          <a:off x="228600" y="381000"/>
          <a:ext cx="8686800" cy="5357949"/>
        </p:xfrm>
        <a:graphic>
          <a:graphicData uri="http://schemas.openxmlformats.org/drawingml/2006/table">
            <a:tbl>
              <a:tblPr/>
              <a:tblGrid>
                <a:gridCol w="1905884"/>
                <a:gridCol w="6780916"/>
              </a:tblGrid>
              <a:tr h="386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12. Међупредметне компетенције: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комуникативна, за учење, за рад с подацима, дигитална, за решавање проблема, за сарадњу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13. Кључни појмови: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Чиниоци, производ, знак пута, множење, дељеник, делилац, количник, знак подељено, дељење, збир, једноцифрени бројеви, текстуални задаци, мозгалице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14. Корелација: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Српски језик, Свет око нас, Физичко и здравствено васпитање, Музичка култура и Ликовна култура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15. Активности учитеља: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осмишљава, започиње разговор, чита, слуша, мотивише, прати, процењује, води белешку, шаље материјале, припрема материјале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u="non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16. Активности ученика:</a:t>
                      </a:r>
                      <a:endParaRPr lang="en-US" sz="1100" b="1" i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слуша, учествује у разговору, анализира, сарађује, множи, дели, образлаже мишљење, решава задатке, учествује у активностима, користи дигиталне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алате</a:t>
                      </a:r>
                      <a:endParaRPr lang="sr-Latn-RS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</a:t>
                      </a:r>
                      <a:r>
                        <a:rPr lang="sr-Cyrl-RS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Уџбеник: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 Иванчевић и Сенка Тахировић: </a:t>
                      </a:r>
                      <a:r>
                        <a:rPr lang="sr-Cyrl-RS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 2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sr-Cyrl-RS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Уџбеник за други разред основне школе</a:t>
                      </a:r>
                      <a:r>
                        <a:rPr lang="sr-Cyrl-RS" sz="12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трећи део, </a:t>
                      </a:r>
                      <a:r>
                        <a:rPr lang="sr-Cyrl-RS" sz="120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Нови Логос, Београд, 2019.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 Иванчевић и Сенка Тахировић: </a:t>
                      </a:r>
                      <a:r>
                        <a:rPr kumimoji="0" lang="sr-Cyrl-R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 2 </a:t>
                      </a: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kumimoji="0" lang="sr-Cyrl-R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Уџбеник за други разред основне школе четврти део, </a:t>
                      </a: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Нови Логос, Београд, 2019.</a:t>
                      </a:r>
                      <a:endParaRPr lang="en-US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sr-Latn-R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sr-Cyrl-R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sr-Cyrl-R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Линкови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ка презентацији уколико је она урађена у онлајн алату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ка дигиталном образовном садржају уколико је доступан на интернету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ка свим осталим онлајн садржајима који дају увид у припрему за час и његову реализацију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Спајање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парова креирано помоћу </a:t>
                      </a:r>
                      <a:r>
                        <a:rPr lang="sr-Latn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LearningApp</a:t>
                      </a:r>
                      <a:r>
                        <a:rPr lang="sr-Cyrl-RS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sr-Cyrl-RS" sz="1100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  <a:hlinkClick r:id="rId2"/>
                        </a:rPr>
                        <a:t>https://learningapps.org/display?v=pqm01dv5t20</a:t>
                      </a: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Апликација </a:t>
                      </a:r>
                      <a:r>
                        <a:rPr lang="sr-Latn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QR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Scanner</a:t>
                      </a:r>
                      <a:r>
                        <a:rPr lang="sr-Latn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1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  <a:hlinkClick r:id="rId3"/>
                        </a:rPr>
                        <a:t>https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  <a:hlinkClick r:id="rId3"/>
                        </a:rPr>
                        <a:t>://play.google.com/store/apps/details?id=com.apple.qrcode.reader&amp;hl=en_US</a:t>
                      </a: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Мисија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креирана помоћу платформе </a:t>
                      </a:r>
                      <a:r>
                        <a:rPr lang="sr-Latn-R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Genial.ly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  <a:hlinkClick r:id="rId4"/>
                        </a:rPr>
                        <a:t>https://view.genial.ly/5eb6f6ef639bfa0d0fdc32db/game-breakout-matematichka-pustolovina-konachna-verzia</a:t>
                      </a: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sr-Cyrl-RS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-</a:t>
                      </a:r>
                      <a:r>
                        <a:rPr lang="sr-Cyrl-RS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Игра </a:t>
                      </a: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пузле креирана помоћу </a:t>
                      </a: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Ј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igsawplanet.com</a:t>
                      </a:r>
                      <a:r>
                        <a:rPr lang="sr-Cyrl-RS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https://www.jigsawplanet.com/?rc=play&amp;pid=299d8a7b8681</a:t>
                      </a: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Електронски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уџбеник „</a:t>
                      </a:r>
                      <a:r>
                        <a:rPr lang="sr-Cyrl-RS" sz="1100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Нови Логос“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доступан (</a:t>
                      </a:r>
                      <a:r>
                        <a:rPr lang="sr-Cyrl-RS" sz="1100" u="sng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  <a:hlinkClick r:id="rId6"/>
                        </a:rPr>
                        <a:t>https://www.eucionica.rs/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Коришћене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слике скинуте са </a:t>
                      </a:r>
                      <a:r>
                        <a:rPr lang="sr-Latn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google.rs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(слике познатих личности из мисија, почетна слика сваке групе,, авионска карта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Коришћења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је и апликација </a:t>
                      </a:r>
                      <a:r>
                        <a:rPr lang="sr-Latn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Paint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(помоћу ове апликације су креиране слике за спајање парова и пузле, уређена авионска карта која је прилагођена потребама </a:t>
                      </a: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часа, слика Николе Тесле и </a:t>
                      </a:r>
                      <a:r>
                        <a:rPr lang="sr-Cyrl-R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разгледница)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Коришћен </a:t>
                      </a:r>
                      <a:r>
                        <a:rPr lang="sr-Cyrl-RS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је електронски уџбеник издавачке куће </a:t>
                      </a:r>
                      <a:r>
                        <a:rPr lang="sr-Cyrl-RS" sz="1100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Нови </a:t>
                      </a:r>
                      <a:r>
                        <a:rPr lang="sr-Cyrl-RS" sz="11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Логос</a:t>
                      </a:r>
                      <a:endParaRPr lang="sr-Latn-RS" sz="1100" i="1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32042" marR="32042" marT="6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8400" y="1592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39538"/>
              </p:ext>
            </p:extLst>
          </p:nvPr>
        </p:nvGraphicFramePr>
        <p:xfrm>
          <a:off x="457200" y="609600"/>
          <a:ext cx="8229600" cy="5520035"/>
        </p:xfrm>
        <a:graphic>
          <a:graphicData uri="http://schemas.openxmlformats.org/drawingml/2006/table">
            <a:tbl>
              <a:tblPr firstRow="1" firstCol="1" bandRow="1"/>
              <a:tblGrid>
                <a:gridCol w="990600"/>
                <a:gridCol w="4876800"/>
                <a:gridCol w="2362200"/>
              </a:tblGrid>
              <a:tr h="630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r-Cyrl-R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Планиране активности наставника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Планиране активности ученика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Уводни део часа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Обнављање и провера градива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Ученици су подељени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група – 4 групе од по 6 ученика. Повезани су путем скајп апликације. Називи група су следећи: плава, розе, бела и жута. Сви ученици путем скајпа добијају разгледницу и авионску карту. Потребно је да провере да ли је инсталирана апликација </a:t>
                      </a:r>
                      <a:r>
                        <a:rPr lang="sr-Latn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QR Scanner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Ученици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подељени по групама и повезани путем скајпа.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Проверавају да ли на телефонима (својим или од родитеља) имају инсталирану апликацију </a:t>
                      </a:r>
                      <a:r>
                        <a:rPr lang="sr-Latn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QR Scanner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 descr="C:\Users\Radmila&amp;Jelena\Desktop\Konkur Magija je u rukama nastavnika\Разгледниц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65" y="2438400"/>
            <a:ext cx="4689832" cy="31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57522"/>
              </p:ext>
            </p:extLst>
          </p:nvPr>
        </p:nvGraphicFramePr>
        <p:xfrm>
          <a:off x="304800" y="304800"/>
          <a:ext cx="8229600" cy="6172200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5029200"/>
                <a:gridCol w="2286000"/>
              </a:tblGrid>
              <a:tr h="6172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Након што су добили разгледницу и авионску карту, приступају решавању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задатака. Потребно је да очитају први код са разгледнице (горњи) и да започну игру повезивања парова. Упутство игре 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налази се на линку који добију када очитају код. 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sr-Cyrl-RS" sz="12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  <a:hlinkClick r:id="rId2"/>
                        </a:rPr>
                        <a:t>https://learningapps.org/display?v=pqm01dv5t20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Добијамо коначно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решење – реч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„Путовање“</a:t>
                      </a: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Проверавају разгледницу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авионску карту. Скенирају први код и започињу прву игру.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 састављају </a:t>
                      </a:r>
                      <a:r>
                        <a:rPr lang="sr-Cyrl-R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44196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95159"/>
            <a:ext cx="3608866" cy="21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50054"/>
              </p:ext>
            </p:extLst>
          </p:nvPr>
        </p:nvGraphicFramePr>
        <p:xfrm>
          <a:off x="76200" y="228600"/>
          <a:ext cx="8610600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4724400"/>
                <a:gridCol w="2590800"/>
              </a:tblGrid>
              <a:tr h="533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Најава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наставне јединице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Главни део часа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Групни рад уз колективну проверу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Данас ће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ученици путовати по свету и успут се присећати множења и дељења. Довољно је да кликну на други код са разгледнице (доњи), да им се аутоматски чекирају авионске карте и да започне њихова мисија која ће трајати 35 минута. У свакој мисији имају по једног домаћина који им открива занимљивости о земљи у коју су слетели.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  <a:hlinkClick r:id="rId2"/>
                        </a:rPr>
                        <a:t>https://view.genial.ly/5eb6f6ef639bfa0d0fdc32db/game-breakout-matematichka-pustolovina-konachna-verzia</a:t>
                      </a: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sr-Cyrl-RS" sz="1400" u="non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Мапа мисија: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Добијају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информације о часу који ће бити једна велика математичка пустоловина и да ће се присећати талице множења и дељења кроз решавање задатака.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Скенирају други код и започињу пустоловину.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2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453697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54132"/>
              </p:ext>
            </p:extLst>
          </p:nvPr>
        </p:nvGraphicFramePr>
        <p:xfrm>
          <a:off x="76200" y="76200"/>
          <a:ext cx="8610600" cy="6705600"/>
        </p:xfrm>
        <a:graphic>
          <a:graphicData uri="http://schemas.openxmlformats.org/drawingml/2006/table">
            <a:tbl>
              <a:tblPr firstRow="1" firstCol="1" bandRow="1"/>
              <a:tblGrid>
                <a:gridCol w="797278"/>
                <a:gridCol w="6139039"/>
                <a:gridCol w="1674283"/>
              </a:tblGrid>
              <a:tr h="670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r-Cyrl-R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Једна од мисија: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81000"/>
            <a:ext cx="6096002" cy="3290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42531"/>
            <a:ext cx="6096001" cy="32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1402</Words>
  <Application>Microsoft Office PowerPoint</Application>
  <PresentationFormat>On-screen Show (4:3)</PresentationFormat>
  <Paragraphs>310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Radmila&amp;Jelena</dc:creator>
  <cp:lastModifiedBy>Radmila&amp;Jelena</cp:lastModifiedBy>
  <cp:revision>16</cp:revision>
  <cp:lastPrinted>2020-05-11T13:11:58Z</cp:lastPrinted>
  <dcterms:created xsi:type="dcterms:W3CDTF">2020-05-10T14:47:13Z</dcterms:created>
  <dcterms:modified xsi:type="dcterms:W3CDTF">2020-05-11T14:10:03Z</dcterms:modified>
</cp:coreProperties>
</file>